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6"/>
  </p:notesMasterIdLst>
  <p:sldIdLst>
    <p:sldId id="274" r:id="rId6"/>
    <p:sldId id="283" r:id="rId7"/>
    <p:sldId id="275" r:id="rId8"/>
    <p:sldId id="276" r:id="rId9"/>
    <p:sldId id="277" r:id="rId10"/>
    <p:sldId id="278" r:id="rId11"/>
    <p:sldId id="279" r:id="rId12"/>
    <p:sldId id="280" r:id="rId13"/>
    <p:sldId id="282" r:id="rId14"/>
    <p:sldId id="281" r:id="rId1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BCBEC0"/>
    <a:srgbClr val="E6E7E8"/>
    <a:srgbClr val="006325"/>
    <a:srgbClr val="FFD45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1" d="100"/>
          <a:sy n="81" d="100"/>
        </p:scale>
        <p:origin x="-2400" y="-78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02/02/2017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7467600" cy="769441"/>
          </a:xfrm>
          <a:prstGeom prst="rect">
            <a:avLst/>
          </a:prstGeom>
          <a:noFill/>
        </p:spPr>
        <p:txBody>
          <a:bodyPr wrap="square" rtlCol="0">
            <a:spAutoFit/>
          </a:bodyPr>
          <a:lstStyle/>
          <a:p>
            <a:r>
              <a:rPr lang="en-US" sz="4400" b="1" dirty="0" smtClean="0">
                <a:solidFill>
                  <a:schemeClr val="bg1"/>
                </a:solidFill>
              </a:rPr>
              <a:t>Variance WVAR16-0003</a:t>
            </a:r>
            <a:endParaRPr lang="en-US" sz="4400" b="1" dirty="0">
              <a:solidFill>
                <a:schemeClr val="bg1"/>
              </a:solidFill>
            </a:endParaRPr>
          </a:p>
        </p:txBody>
      </p:sp>
      <p:sp>
        <p:nvSpPr>
          <p:cNvPr id="7" name="TextBox 6"/>
          <p:cNvSpPr txBox="1"/>
          <p:nvPr/>
        </p:nvSpPr>
        <p:spPr>
          <a:xfrm>
            <a:off x="381000" y="1267500"/>
            <a:ext cx="4674722" cy="4327338"/>
          </a:xfrm>
          <a:prstGeom prst="rect">
            <a:avLst/>
          </a:prstGeom>
          <a:noFill/>
        </p:spPr>
        <p:txBody>
          <a:bodyPr wrap="square" rtlCol="0">
            <a:spAutoFit/>
          </a:bodyPr>
          <a:lstStyle/>
          <a:p>
            <a:pPr marL="342900" lvl="0" indent="-342900">
              <a:spcBef>
                <a:spcPct val="20000"/>
              </a:spcBef>
            </a:pPr>
            <a:r>
              <a:rPr lang="en-US" sz="3200" b="1" dirty="0" smtClean="0"/>
              <a:t>Snyder Residence</a:t>
            </a:r>
            <a:endParaRPr lang="en-US" sz="3200" b="1" dirty="0"/>
          </a:p>
          <a:p>
            <a:pPr lvl="0">
              <a:spcBef>
                <a:spcPct val="20000"/>
              </a:spcBef>
            </a:pPr>
            <a:r>
              <a:rPr lang="en-US" sz="3200" b="1" dirty="0" smtClean="0"/>
              <a:t>540 Gonowabie Road</a:t>
            </a:r>
            <a:endParaRPr lang="en-US" sz="3200" b="1" dirty="0"/>
          </a:p>
          <a:p>
            <a:pPr lvl="0">
              <a:spcBef>
                <a:spcPct val="20000"/>
              </a:spcBef>
            </a:pPr>
            <a:r>
              <a:rPr lang="en-US" sz="3200" b="1" dirty="0" smtClean="0"/>
              <a:t>Crystal Bay</a:t>
            </a:r>
            <a:endParaRPr lang="en-US" sz="3200" b="1" dirty="0"/>
          </a:p>
          <a:p>
            <a:pPr lvl="1">
              <a:spcBef>
                <a:spcPct val="20000"/>
              </a:spcBef>
            </a:pPr>
            <a:r>
              <a:rPr lang="en-US" sz="3200" dirty="0" smtClean="0"/>
              <a:t>Requesting to reduce the setback from the road, from 15 feet to 1.7 from edge of road to construct a garage</a:t>
            </a:r>
            <a:endParaRPr lang="en-US" sz="2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5722" y="1293424"/>
            <a:ext cx="3722204" cy="2481469"/>
          </a:xfrm>
          <a:prstGeom prst="rect">
            <a:avLst/>
          </a:prstGeom>
        </p:spPr>
      </p:pic>
    </p:spTree>
    <p:extLst>
      <p:ext uri="{BB962C8B-B14F-4D97-AF65-F5344CB8AC3E}">
        <p14:creationId xmlns:p14="http://schemas.microsoft.com/office/powerpoint/2010/main" val="2735935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dirty="0"/>
              <a:t>I move that, after giving reasoned consideration to the information contained in the staff report and information received during the public hearing, the Washoe County Board of Adjustment approve </a:t>
            </a:r>
            <a:r>
              <a:rPr lang="en-US" dirty="0" smtClean="0"/>
              <a:t>Variance </a:t>
            </a:r>
            <a:r>
              <a:rPr lang="en-US" dirty="0"/>
              <a:t>Case No. </a:t>
            </a:r>
            <a:r>
              <a:rPr lang="en-US" dirty="0" smtClean="0"/>
              <a:t>WVAR17-0003 Snyder Residence, </a:t>
            </a:r>
            <a:r>
              <a:rPr lang="en-US" dirty="0"/>
              <a:t>with the conditions included in Exhibit </a:t>
            </a:r>
            <a:r>
              <a:rPr lang="en-US" dirty="0" smtClean="0"/>
              <a:t>A to </a:t>
            </a:r>
            <a:r>
              <a:rPr lang="en-US" dirty="0"/>
              <a:t>the staff report for this </a:t>
            </a:r>
            <a:r>
              <a:rPr lang="en-US" dirty="0" smtClean="0"/>
              <a:t>matter, deleting </a:t>
            </a:r>
            <a:r>
              <a:rPr lang="en-US" dirty="0"/>
              <a:t>condition 2.a., </a:t>
            </a:r>
            <a:r>
              <a:rPr lang="en-US" dirty="0" smtClean="0"/>
              <a:t>having </a:t>
            </a:r>
            <a:r>
              <a:rPr lang="en-US" dirty="0"/>
              <a:t>made all four required findings in accordance with Washoe County Code Section 110.804.25.</a:t>
            </a:r>
          </a:p>
          <a:p>
            <a:endParaRPr lang="en-US" dirty="0"/>
          </a:p>
        </p:txBody>
      </p:sp>
      <p:sp>
        <p:nvSpPr>
          <p:cNvPr id="3" name="Title 2"/>
          <p:cNvSpPr>
            <a:spLocks noGrp="1"/>
          </p:cNvSpPr>
          <p:nvPr>
            <p:ph type="title"/>
          </p:nvPr>
        </p:nvSpPr>
        <p:spPr>
          <a:xfrm>
            <a:off x="1219200" y="76200"/>
            <a:ext cx="7620000" cy="838200"/>
          </a:xfrm>
        </p:spPr>
        <p:txBody>
          <a:bodyPr/>
          <a:lstStyle/>
          <a:p>
            <a:r>
              <a:rPr lang="en-US" dirty="0" smtClean="0"/>
              <a:t>Motion (as requested)</a:t>
            </a:r>
            <a:endParaRPr lang="en-US" dirty="0"/>
          </a:p>
        </p:txBody>
      </p:sp>
    </p:spTree>
    <p:extLst>
      <p:ext uri="{BB962C8B-B14F-4D97-AF65-F5344CB8AC3E}">
        <p14:creationId xmlns:p14="http://schemas.microsoft.com/office/powerpoint/2010/main" val="275137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p:txBody>
      </p:sp>
      <p:sp>
        <p:nvSpPr>
          <p:cNvPr id="3" name="Title 2"/>
          <p:cNvSpPr>
            <a:spLocks noGrp="1"/>
          </p:cNvSpPr>
          <p:nvPr>
            <p:ph type="title"/>
          </p:nvPr>
        </p:nvSpPr>
        <p:spPr>
          <a:xfrm>
            <a:off x="1219200" y="76200"/>
            <a:ext cx="7620000" cy="792162"/>
          </a:xfrm>
        </p:spPr>
        <p:txBody>
          <a:bodyPr/>
          <a:lstStyle/>
          <a:p>
            <a:r>
              <a:rPr lang="en-US" dirty="0" smtClean="0"/>
              <a:t>Analysis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64661122"/>
              </p:ext>
            </p:extLst>
          </p:nvPr>
        </p:nvGraphicFramePr>
        <p:xfrm>
          <a:off x="4572000" y="2209800"/>
          <a:ext cx="4251325" cy="3344863"/>
        </p:xfrm>
        <a:graphic>
          <a:graphicData uri="http://schemas.openxmlformats.org/presentationml/2006/ole">
            <mc:AlternateContent xmlns:mc="http://schemas.openxmlformats.org/markup-compatibility/2006">
              <mc:Choice xmlns:v="urn:schemas-microsoft-com:vml" Requires="v">
                <p:oleObj spid="_x0000_s3080" name="Acrobat Document" r:id="rId3" imgW="15857153" imgH="12473801" progId="Acrobat.Document.2015">
                  <p:embed/>
                </p:oleObj>
              </mc:Choice>
              <mc:Fallback>
                <p:oleObj name="Acrobat Document" r:id="rId3" imgW="15857153" imgH="12473801" progId="Acrobat.Document.2015">
                  <p:embed/>
                  <p:pic>
                    <p:nvPicPr>
                      <p:cNvPr id="0" name=""/>
                      <p:cNvPicPr/>
                      <p:nvPr/>
                    </p:nvPicPr>
                    <p:blipFill>
                      <a:blip r:embed="rId4"/>
                      <a:stretch>
                        <a:fillRect/>
                      </a:stretch>
                    </p:blipFill>
                    <p:spPr>
                      <a:xfrm>
                        <a:off x="4572000" y="2209800"/>
                        <a:ext cx="4251325" cy="33448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47706215"/>
              </p:ext>
            </p:extLst>
          </p:nvPr>
        </p:nvGraphicFramePr>
        <p:xfrm>
          <a:off x="152400" y="1219200"/>
          <a:ext cx="4760913" cy="3754953"/>
        </p:xfrm>
        <a:graphic>
          <a:graphicData uri="http://schemas.openxmlformats.org/presentationml/2006/ole">
            <mc:AlternateContent xmlns:mc="http://schemas.openxmlformats.org/markup-compatibility/2006">
              <mc:Choice xmlns:v="urn:schemas-microsoft-com:vml" Requires="v">
                <p:oleObj spid="_x0000_s3081" name="Acrobat Document" r:id="rId5" imgW="7635213" imgH="6027238" progId="Acrobat.Document.2015">
                  <p:embed/>
                </p:oleObj>
              </mc:Choice>
              <mc:Fallback>
                <p:oleObj name="Acrobat Document" r:id="rId5" imgW="7635213" imgH="6027238" progId="Acrobat.Document.2015">
                  <p:embed/>
                  <p:pic>
                    <p:nvPicPr>
                      <p:cNvPr id="0" name=""/>
                      <p:cNvPicPr/>
                      <p:nvPr/>
                    </p:nvPicPr>
                    <p:blipFill>
                      <a:blip r:embed="rId6"/>
                      <a:stretch>
                        <a:fillRect/>
                      </a:stretch>
                    </p:blipFill>
                    <p:spPr>
                      <a:xfrm>
                        <a:off x="152400" y="1219200"/>
                        <a:ext cx="4760913" cy="3754953"/>
                      </a:xfrm>
                      <a:prstGeom prst="rect">
                        <a:avLst/>
                      </a:prstGeom>
                    </p:spPr>
                  </p:pic>
                </p:oleObj>
              </mc:Fallback>
            </mc:AlternateContent>
          </a:graphicData>
        </a:graphic>
      </p:graphicFrame>
    </p:spTree>
    <p:extLst>
      <p:ext uri="{BB962C8B-B14F-4D97-AF65-F5344CB8AC3E}">
        <p14:creationId xmlns:p14="http://schemas.microsoft.com/office/powerpoint/2010/main" val="4148400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Property is bisected by the road</a:t>
            </a:r>
          </a:p>
          <a:p>
            <a:r>
              <a:rPr lang="en-US" dirty="0" smtClean="0"/>
              <a:t>No easement or right-of-way for existing road</a:t>
            </a:r>
          </a:p>
          <a:p>
            <a:endParaRPr lang="en-US" dirty="0" smtClean="0"/>
          </a:p>
          <a:p>
            <a:endParaRPr lang="en-US" dirty="0"/>
          </a:p>
        </p:txBody>
      </p:sp>
      <p:sp>
        <p:nvSpPr>
          <p:cNvPr id="3" name="Title 2"/>
          <p:cNvSpPr>
            <a:spLocks noGrp="1"/>
          </p:cNvSpPr>
          <p:nvPr>
            <p:ph type="title"/>
          </p:nvPr>
        </p:nvSpPr>
        <p:spPr>
          <a:xfrm>
            <a:off x="1219200" y="76200"/>
            <a:ext cx="7620000" cy="792162"/>
          </a:xfrm>
        </p:spPr>
        <p:txBody>
          <a:bodyPr/>
          <a:lstStyle/>
          <a:p>
            <a:r>
              <a:rPr lang="en-US" dirty="0" smtClean="0"/>
              <a:t>Analysis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578324948"/>
              </p:ext>
            </p:extLst>
          </p:nvPr>
        </p:nvGraphicFramePr>
        <p:xfrm>
          <a:off x="228600" y="2438400"/>
          <a:ext cx="8361779" cy="3429000"/>
        </p:xfrm>
        <a:graphic>
          <a:graphicData uri="http://schemas.openxmlformats.org/presentationml/2006/ole">
            <mc:AlternateContent xmlns:mc="http://schemas.openxmlformats.org/markup-compatibility/2006">
              <mc:Choice xmlns:v="urn:schemas-microsoft-com:vml" Requires="v">
                <p:oleObj spid="_x0000_s1031" name="Acrobat Document" r:id="rId3" imgW="13472052" imgH="5516701" progId="Acrobat.Document.2015">
                  <p:embed/>
                </p:oleObj>
              </mc:Choice>
              <mc:Fallback>
                <p:oleObj name="Acrobat Document" r:id="rId3" imgW="13472052" imgH="5516701" progId="Acrobat.Document.2015">
                  <p:embed/>
                  <p:pic>
                    <p:nvPicPr>
                      <p:cNvPr id="0" name=""/>
                      <p:cNvPicPr/>
                      <p:nvPr/>
                    </p:nvPicPr>
                    <p:blipFill>
                      <a:blip r:embed="rId4"/>
                      <a:stretch>
                        <a:fillRect/>
                      </a:stretch>
                    </p:blipFill>
                    <p:spPr>
                      <a:xfrm>
                        <a:off x="228600" y="2438400"/>
                        <a:ext cx="8361779" cy="3429000"/>
                      </a:xfrm>
                      <a:prstGeom prst="rect">
                        <a:avLst/>
                      </a:prstGeom>
                    </p:spPr>
                  </p:pic>
                </p:oleObj>
              </mc:Fallback>
            </mc:AlternateContent>
          </a:graphicData>
        </a:graphic>
      </p:graphicFrame>
    </p:spTree>
    <p:extLst>
      <p:ext uri="{BB962C8B-B14F-4D97-AF65-F5344CB8AC3E}">
        <p14:creationId xmlns:p14="http://schemas.microsoft.com/office/powerpoint/2010/main" val="1413287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00600" y="965636"/>
            <a:ext cx="3770168" cy="4879041"/>
          </a:xfrm>
        </p:spPr>
      </p:pic>
      <p:sp>
        <p:nvSpPr>
          <p:cNvPr id="3" name="Title 2"/>
          <p:cNvSpPr>
            <a:spLocks noGrp="1"/>
          </p:cNvSpPr>
          <p:nvPr>
            <p:ph type="title"/>
          </p:nvPr>
        </p:nvSpPr>
        <p:spPr/>
        <p:txBody>
          <a:bodyPr/>
          <a:lstStyle/>
          <a:p>
            <a:r>
              <a:rPr lang="en-US" dirty="0" smtClean="0"/>
              <a:t>Public Notice</a:t>
            </a:r>
            <a:endParaRPr lang="en-US" dirty="0"/>
          </a:p>
        </p:txBody>
      </p:sp>
      <p:sp>
        <p:nvSpPr>
          <p:cNvPr id="5" name="TextBox 4"/>
          <p:cNvSpPr txBox="1"/>
          <p:nvPr/>
        </p:nvSpPr>
        <p:spPr>
          <a:xfrm>
            <a:off x="685800" y="1143000"/>
            <a:ext cx="3048000" cy="4524315"/>
          </a:xfrm>
          <a:prstGeom prst="rect">
            <a:avLst/>
          </a:prstGeom>
          <a:noFill/>
        </p:spPr>
        <p:txBody>
          <a:bodyPr wrap="square" rtlCol="0">
            <a:spAutoFit/>
          </a:bodyPr>
          <a:lstStyle/>
          <a:p>
            <a:r>
              <a:rPr lang="en-US" b="1" dirty="0"/>
              <a:t>Incline Village/Crystal Bay CAB</a:t>
            </a:r>
          </a:p>
          <a:p>
            <a:pPr marL="285750" indent="-285750">
              <a:buFont typeface="Wingdings" panose="05000000000000000000" pitchFamily="2" charset="2"/>
              <a:buChar char="v"/>
            </a:pPr>
            <a:r>
              <a:rPr lang="en-US" dirty="0" smtClean="0"/>
              <a:t> No CAB meetings are held between November and February</a:t>
            </a:r>
            <a:endParaRPr lang="en-US" dirty="0"/>
          </a:p>
          <a:p>
            <a:pPr marL="285750" indent="-285750">
              <a:buFont typeface="Wingdings" panose="05000000000000000000" pitchFamily="2" charset="2"/>
              <a:buChar char="v"/>
            </a:pPr>
            <a:r>
              <a:rPr lang="en-US" dirty="0" smtClean="0"/>
              <a:t>Application was sent to CAB members </a:t>
            </a:r>
          </a:p>
          <a:p>
            <a:endParaRPr lang="en-US" dirty="0"/>
          </a:p>
          <a:p>
            <a:r>
              <a:rPr lang="en-US" b="1" dirty="0"/>
              <a:t>Public Notice </a:t>
            </a:r>
          </a:p>
          <a:p>
            <a:pPr marL="285750" indent="-285750">
              <a:buFont typeface="Wingdings" panose="05000000000000000000" pitchFamily="2" charset="2"/>
              <a:buChar char="v"/>
            </a:pPr>
            <a:r>
              <a:rPr lang="en-US" dirty="0" smtClean="0"/>
              <a:t>33 </a:t>
            </a:r>
            <a:r>
              <a:rPr lang="en-US" dirty="0"/>
              <a:t>separate property owners </a:t>
            </a:r>
            <a:r>
              <a:rPr lang="en-US" dirty="0" smtClean="0"/>
              <a:t>notified</a:t>
            </a:r>
          </a:p>
          <a:p>
            <a:endParaRPr lang="en-US" dirty="0"/>
          </a:p>
          <a:p>
            <a:pPr marL="285750" indent="-285750">
              <a:buFont typeface="Wingdings" panose="05000000000000000000" pitchFamily="2" charset="2"/>
              <a:buChar char="v"/>
            </a:pPr>
            <a:r>
              <a:rPr lang="en-US" dirty="0" smtClean="0"/>
              <a:t>No comments were  received from CAB or public</a:t>
            </a:r>
            <a:endParaRPr lang="en-US" dirty="0"/>
          </a:p>
          <a:p>
            <a:endParaRPr lang="en-US" dirty="0"/>
          </a:p>
        </p:txBody>
      </p:sp>
    </p:spTree>
    <p:extLst>
      <p:ext uri="{BB962C8B-B14F-4D97-AF65-F5344CB8AC3E}">
        <p14:creationId xmlns:p14="http://schemas.microsoft.com/office/powerpoint/2010/main" val="194969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hangingPunct="0"/>
            <a:r>
              <a:rPr lang="en-US" dirty="0"/>
              <a:t>Washoe County Community Services Department</a:t>
            </a:r>
          </a:p>
          <a:p>
            <a:pPr lvl="1" hangingPunct="0"/>
            <a:r>
              <a:rPr lang="en-US" dirty="0"/>
              <a:t>Planning and Development</a:t>
            </a:r>
          </a:p>
          <a:p>
            <a:pPr lvl="1" hangingPunct="0"/>
            <a:r>
              <a:rPr lang="en-US" dirty="0"/>
              <a:t>Engineering and Capital </a:t>
            </a:r>
            <a:r>
              <a:rPr lang="en-US" dirty="0" smtClean="0"/>
              <a:t>Projects </a:t>
            </a:r>
          </a:p>
          <a:p>
            <a:pPr lvl="2" hangingPunct="0"/>
            <a:r>
              <a:rPr lang="en-US" dirty="0" smtClean="0"/>
              <a:t>Traffic </a:t>
            </a:r>
          </a:p>
          <a:p>
            <a:pPr lvl="2" hangingPunct="0"/>
            <a:r>
              <a:rPr lang="en-US" dirty="0" smtClean="0"/>
              <a:t>Land Development</a:t>
            </a:r>
            <a:endParaRPr lang="en-US" dirty="0"/>
          </a:p>
        </p:txBody>
      </p:sp>
      <p:sp>
        <p:nvSpPr>
          <p:cNvPr id="3" name="Title 2"/>
          <p:cNvSpPr>
            <a:spLocks noGrp="1"/>
          </p:cNvSpPr>
          <p:nvPr>
            <p:ph type="title"/>
          </p:nvPr>
        </p:nvSpPr>
        <p:spPr>
          <a:xfrm>
            <a:off x="1219200" y="76200"/>
            <a:ext cx="7543800" cy="838200"/>
          </a:xfrm>
        </p:spPr>
        <p:txBody>
          <a:bodyPr/>
          <a:lstStyle/>
          <a:p>
            <a:r>
              <a:rPr lang="en-US" dirty="0" smtClean="0"/>
              <a:t>Reviewing Agencies</a:t>
            </a:r>
            <a:endParaRPr lang="en-US" dirty="0"/>
          </a:p>
        </p:txBody>
      </p:sp>
    </p:spTree>
    <p:extLst>
      <p:ext uri="{BB962C8B-B14F-4D97-AF65-F5344CB8AC3E}">
        <p14:creationId xmlns:p14="http://schemas.microsoft.com/office/powerpoint/2010/main" val="3537945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dirty="0" smtClean="0"/>
              <a:t>Standard Planning </a:t>
            </a:r>
            <a:r>
              <a:rPr lang="en-US" dirty="0"/>
              <a:t>requirements</a:t>
            </a:r>
          </a:p>
          <a:p>
            <a:pPr>
              <a:buFont typeface="Arial" panose="020B0604020202020204" pitchFamily="34" charset="0"/>
              <a:buChar char="•"/>
            </a:pPr>
            <a:r>
              <a:rPr lang="en-US" dirty="0" smtClean="0"/>
              <a:t>7 foot separation from edge of pavement to structure</a:t>
            </a:r>
          </a:p>
          <a:p>
            <a:pPr>
              <a:buFont typeface="Arial" panose="020B0604020202020204" pitchFamily="34" charset="0"/>
              <a:buChar char="•"/>
            </a:pPr>
            <a:r>
              <a:rPr lang="en-US" dirty="0" smtClean="0"/>
              <a:t>Parking management during construction</a:t>
            </a:r>
          </a:p>
          <a:p>
            <a:pPr>
              <a:buFont typeface="Arial" panose="020B0604020202020204" pitchFamily="34" charset="0"/>
              <a:buChar char="•"/>
            </a:pPr>
            <a:r>
              <a:rPr lang="en-US" dirty="0" smtClean="0"/>
              <a:t>Hold Harmless agreement</a:t>
            </a:r>
          </a:p>
          <a:p>
            <a:pPr>
              <a:buFont typeface="Arial" panose="020B0604020202020204" pitchFamily="34" charset="0"/>
              <a:buChar char="•"/>
            </a:pPr>
            <a:r>
              <a:rPr lang="en-US" dirty="0" smtClean="0"/>
              <a:t>Garage door opener required</a:t>
            </a:r>
          </a:p>
        </p:txBody>
      </p:sp>
      <p:sp>
        <p:nvSpPr>
          <p:cNvPr id="3" name="Title 2"/>
          <p:cNvSpPr>
            <a:spLocks noGrp="1"/>
          </p:cNvSpPr>
          <p:nvPr>
            <p:ph type="title"/>
          </p:nvPr>
        </p:nvSpPr>
        <p:spPr/>
        <p:txBody>
          <a:bodyPr/>
          <a:lstStyle/>
          <a:p>
            <a:r>
              <a:rPr lang="en-US" dirty="0" smtClean="0"/>
              <a:t>Conditions of Approval</a:t>
            </a:r>
            <a:br>
              <a:rPr lang="en-US" dirty="0" smtClean="0"/>
            </a:br>
            <a:endParaRPr lang="en-US" dirty="0"/>
          </a:p>
        </p:txBody>
      </p:sp>
    </p:spTree>
    <p:extLst>
      <p:ext uri="{BB962C8B-B14F-4D97-AF65-F5344CB8AC3E}">
        <p14:creationId xmlns:p14="http://schemas.microsoft.com/office/powerpoint/2010/main" val="5091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514350" indent="-514350">
              <a:buFont typeface="+mj-lt"/>
              <a:buAutoNum type="arabicPeriod"/>
            </a:pPr>
            <a:r>
              <a:rPr lang="en-US" dirty="0"/>
              <a:t>Special circumstances</a:t>
            </a:r>
            <a:br>
              <a:rPr lang="en-US" dirty="0"/>
            </a:br>
            <a:r>
              <a:rPr lang="en-US" dirty="0">
                <a:solidFill>
                  <a:srgbClr val="0054A4"/>
                </a:solidFill>
              </a:rPr>
              <a:t>- </a:t>
            </a:r>
            <a:r>
              <a:rPr lang="en-US" i="1" dirty="0">
                <a:solidFill>
                  <a:srgbClr val="0054A4"/>
                </a:solidFill>
              </a:rPr>
              <a:t>Exceptional </a:t>
            </a:r>
            <a:r>
              <a:rPr lang="en-US" i="1" dirty="0" smtClean="0">
                <a:solidFill>
                  <a:srgbClr val="0054A4"/>
                </a:solidFill>
              </a:rPr>
              <a:t>slope and the road crossed private land without a recorded easement</a:t>
            </a:r>
            <a:endParaRPr lang="en-US" i="1" dirty="0">
              <a:solidFill>
                <a:srgbClr val="0054A4"/>
              </a:solidFill>
            </a:endParaRPr>
          </a:p>
          <a:p>
            <a:pPr marL="514350" indent="-514350">
              <a:buFont typeface="+mj-lt"/>
              <a:buAutoNum type="arabicPeriod"/>
            </a:pPr>
            <a:r>
              <a:rPr lang="en-US" dirty="0"/>
              <a:t>No detriment</a:t>
            </a:r>
            <a:br>
              <a:rPr lang="en-US" dirty="0"/>
            </a:br>
            <a:r>
              <a:rPr lang="en-US" dirty="0">
                <a:solidFill>
                  <a:srgbClr val="0054A4"/>
                </a:solidFill>
              </a:rPr>
              <a:t>- </a:t>
            </a:r>
            <a:r>
              <a:rPr lang="en-US" i="1" dirty="0">
                <a:solidFill>
                  <a:srgbClr val="0054A4"/>
                </a:solidFill>
              </a:rPr>
              <a:t>Conditions of </a:t>
            </a:r>
            <a:r>
              <a:rPr lang="en-US" i="1" dirty="0" smtClean="0">
                <a:solidFill>
                  <a:srgbClr val="0054A4"/>
                </a:solidFill>
              </a:rPr>
              <a:t>approval mitigate detriment</a:t>
            </a:r>
            <a:endParaRPr lang="en-US" i="1" dirty="0">
              <a:solidFill>
                <a:srgbClr val="0054A4"/>
              </a:solidFill>
            </a:endParaRPr>
          </a:p>
          <a:p>
            <a:pPr marL="514350" indent="-514350">
              <a:buFont typeface="+mj-lt"/>
              <a:buAutoNum type="arabicPeriod"/>
            </a:pPr>
            <a:r>
              <a:rPr lang="en-US" dirty="0"/>
              <a:t>No special privileges</a:t>
            </a:r>
            <a:br>
              <a:rPr lang="en-US" dirty="0"/>
            </a:br>
            <a:r>
              <a:rPr lang="en-US" dirty="0">
                <a:solidFill>
                  <a:srgbClr val="0054A4"/>
                </a:solidFill>
              </a:rPr>
              <a:t>- </a:t>
            </a:r>
            <a:r>
              <a:rPr lang="en-US" i="1" dirty="0">
                <a:solidFill>
                  <a:srgbClr val="0054A4"/>
                </a:solidFill>
              </a:rPr>
              <a:t>Adjacent properties have been granted similar setback reductions </a:t>
            </a:r>
            <a:endParaRPr lang="en-US" i="1" dirty="0" smtClean="0">
              <a:solidFill>
                <a:srgbClr val="0054A4"/>
              </a:solidFill>
            </a:endParaRPr>
          </a:p>
          <a:p>
            <a:pPr marL="514350" indent="-514350">
              <a:buFont typeface="+mj-lt"/>
              <a:buAutoNum type="arabicPeriod"/>
            </a:pPr>
            <a:r>
              <a:rPr lang="en-US" dirty="0" smtClean="0"/>
              <a:t>Use </a:t>
            </a:r>
            <a:r>
              <a:rPr lang="en-US" dirty="0"/>
              <a:t>authorized</a:t>
            </a:r>
            <a:br>
              <a:rPr lang="en-US" dirty="0"/>
            </a:br>
            <a:r>
              <a:rPr lang="en-US" i="1" dirty="0">
                <a:solidFill>
                  <a:srgbClr val="0054A4"/>
                </a:solidFill>
              </a:rPr>
              <a:t>- </a:t>
            </a:r>
            <a:r>
              <a:rPr lang="en-US" i="1" dirty="0" smtClean="0">
                <a:solidFill>
                  <a:srgbClr val="0054A4"/>
                </a:solidFill>
              </a:rPr>
              <a:t>Proposed garage is </a:t>
            </a:r>
            <a:r>
              <a:rPr lang="en-US" i="1" dirty="0">
                <a:solidFill>
                  <a:srgbClr val="0054A4"/>
                </a:solidFill>
              </a:rPr>
              <a:t>permitted in MDS</a:t>
            </a:r>
            <a:endParaRPr lang="en-US" i="1" dirty="0"/>
          </a:p>
          <a:p>
            <a:endParaRPr lang="en-US" dirty="0"/>
          </a:p>
        </p:txBody>
      </p:sp>
      <p:sp>
        <p:nvSpPr>
          <p:cNvPr id="3" name="Title 2"/>
          <p:cNvSpPr>
            <a:spLocks noGrp="1"/>
          </p:cNvSpPr>
          <p:nvPr>
            <p:ph type="title"/>
          </p:nvPr>
        </p:nvSpPr>
        <p:spPr/>
        <p:txBody>
          <a:bodyPr/>
          <a:lstStyle/>
          <a:p>
            <a:r>
              <a:rPr lang="en-US" dirty="0" smtClean="0"/>
              <a:t>Findings</a:t>
            </a:r>
            <a:endParaRPr lang="en-US" dirty="0"/>
          </a:p>
        </p:txBody>
      </p:sp>
    </p:spTree>
    <p:extLst>
      <p:ext uri="{BB962C8B-B14F-4D97-AF65-F5344CB8AC3E}">
        <p14:creationId xmlns:p14="http://schemas.microsoft.com/office/powerpoint/2010/main" val="231958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382000" cy="4648200"/>
          </a:xfrm>
        </p:spPr>
        <p:txBody>
          <a:bodyPr>
            <a:normAutofit fontScale="92500" lnSpcReduction="10000"/>
          </a:bodyPr>
          <a:lstStyle/>
          <a:p>
            <a:pPr marL="0" indent="0" hangingPunct="0">
              <a:buNone/>
            </a:pPr>
            <a:r>
              <a:rPr lang="en-US" dirty="0"/>
              <a:t>I move that, after giving reasoned consideration to the information contained in the staff report and information received during the public hearing, the Washoe County Board of Adjustment approve Variance Case Number WPVAR16-0003 </a:t>
            </a:r>
            <a:r>
              <a:rPr lang="en-US" i="1" dirty="0"/>
              <a:t>to reduce the set back from fifteen feet to seven feet from the edge of the roadway pavement</a:t>
            </a:r>
            <a:r>
              <a:rPr lang="en-US" dirty="0"/>
              <a:t> for Patrick and Filomena Snyder, with the Conditions of Approval included as Exhibit A for this matter, having made all four findings in accordance with Washoe County Development Code Section 110.804.25.</a:t>
            </a:r>
          </a:p>
          <a:p>
            <a:pPr marL="0" indent="0">
              <a:buNone/>
            </a:pPr>
            <a:endParaRPr lang="en-US" dirty="0"/>
          </a:p>
        </p:txBody>
      </p:sp>
      <p:sp>
        <p:nvSpPr>
          <p:cNvPr id="3" name="Title 2"/>
          <p:cNvSpPr>
            <a:spLocks noGrp="1"/>
          </p:cNvSpPr>
          <p:nvPr>
            <p:ph type="title"/>
          </p:nvPr>
        </p:nvSpPr>
        <p:spPr>
          <a:xfrm>
            <a:off x="1219200" y="76200"/>
            <a:ext cx="7620000" cy="838200"/>
          </a:xfrm>
        </p:spPr>
        <p:txBody>
          <a:bodyPr/>
          <a:lstStyle/>
          <a:p>
            <a:r>
              <a:rPr lang="en-US" dirty="0" smtClean="0"/>
              <a:t>Motion</a:t>
            </a:r>
            <a:endParaRPr lang="en-US" dirty="0"/>
          </a:p>
        </p:txBody>
      </p:sp>
    </p:spTree>
    <p:extLst>
      <p:ext uri="{BB962C8B-B14F-4D97-AF65-F5344CB8AC3E}">
        <p14:creationId xmlns:p14="http://schemas.microsoft.com/office/powerpoint/2010/main" val="3142242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dirty="0" smtClean="0"/>
              <a:t>Questions?</a:t>
            </a:r>
            <a:endParaRPr lang="en-US" dirty="0"/>
          </a:p>
        </p:txBody>
      </p:sp>
      <p:sp>
        <p:nvSpPr>
          <p:cNvPr id="3" name="Title 2"/>
          <p:cNvSpPr>
            <a:spLocks noGrp="1"/>
          </p:cNvSpPr>
          <p:nvPr>
            <p:ph type="title"/>
          </p:nvPr>
        </p:nvSpPr>
        <p:spPr>
          <a:xfrm>
            <a:off x="1219200" y="76200"/>
            <a:ext cx="7620000" cy="838200"/>
          </a:xfrm>
        </p:spPr>
        <p:txBody>
          <a:bodyPr/>
          <a:lstStyle/>
          <a:p>
            <a:r>
              <a:rPr lang="en-US" dirty="0" smtClean="0"/>
              <a:t>Discussion</a:t>
            </a:r>
            <a:endParaRPr lang="en-US" dirty="0"/>
          </a:p>
        </p:txBody>
      </p:sp>
    </p:spTree>
    <p:extLst>
      <p:ext uri="{BB962C8B-B14F-4D97-AF65-F5344CB8AC3E}">
        <p14:creationId xmlns:p14="http://schemas.microsoft.com/office/powerpoint/2010/main" val="717901929"/>
      </p:ext>
    </p:extLst>
  </p:cSld>
  <p:clrMapOvr>
    <a:masterClrMapping/>
  </p:clrMapOvr>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200D7ED-6620-45A0-9F13-862FEFE886A3}">
  <ds:schemaRefs>
    <ds:schemaRef ds:uri="http://purl.org/dc/elements/1.1/"/>
    <ds:schemaRef ds:uri="http://purl.org/dc/dcmitype/"/>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a94d8b85-37e1-4d17-8d55-8b7d207932bb"/>
    <ds:schemaRef ds:uri="http://schemas.microsoft.com/sharepoint/v3/fields"/>
    <ds:schemaRef ds:uri="http://purl.org/dc/terms/"/>
    <ds:schemaRef ds:uri="http://schemas.openxmlformats.org/package/2006/metadata/core-properties"/>
    <ds:schemaRef ds:uri="CEA9126C-A9B1-4F4A-855C-DD0F845697D2"/>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169</TotalTime>
  <Words>298</Words>
  <Application>Microsoft Office PowerPoint</Application>
  <PresentationFormat>On-screen Show (4:3)</PresentationFormat>
  <Paragraphs>41</Paragraphs>
  <Slides>10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PowerPoint_Template_2015</vt:lpstr>
      <vt:lpstr>Acrobat Document</vt:lpstr>
      <vt:lpstr>PowerPoint Presentation</vt:lpstr>
      <vt:lpstr>Analysis</vt:lpstr>
      <vt:lpstr>Analysis</vt:lpstr>
      <vt:lpstr>Public Notice</vt:lpstr>
      <vt:lpstr>Reviewing Agencies</vt:lpstr>
      <vt:lpstr>Conditions of Approval </vt:lpstr>
      <vt:lpstr>Findings</vt:lpstr>
      <vt:lpstr>Motion</vt:lpstr>
      <vt:lpstr>Discussion</vt:lpstr>
      <vt:lpstr>Motion (as requested)</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donna fagan</cp:lastModifiedBy>
  <cp:revision>19</cp:revision>
  <cp:lastPrinted>2014-10-07T22:54:33Z</cp:lastPrinted>
  <dcterms:created xsi:type="dcterms:W3CDTF">2015-09-25T21:46:02Z</dcterms:created>
  <dcterms:modified xsi:type="dcterms:W3CDTF">2017-02-02T19:43:04Z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